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3" r:id="rId3"/>
    <p:sldId id="318" r:id="rId4"/>
    <p:sldId id="319" r:id="rId5"/>
    <p:sldId id="320" r:id="rId6"/>
    <p:sldId id="321" r:id="rId7"/>
    <p:sldId id="307" r:id="rId8"/>
    <p:sldId id="308" r:id="rId9"/>
    <p:sldId id="311" r:id="rId10"/>
    <p:sldId id="312" r:id="rId11"/>
    <p:sldId id="309" r:id="rId12"/>
    <p:sldId id="310" r:id="rId13"/>
  </p:sldIdLst>
  <p:sldSz cx="9144000" cy="6858000" type="screen4x3"/>
  <p:notesSz cx="6797675" cy="99282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FF"/>
    <a:srgbClr val="005395"/>
    <a:srgbClr val="32A42C"/>
    <a:srgbClr val="FF9933"/>
    <a:srgbClr val="FFCC00"/>
    <a:srgbClr val="FF9900"/>
    <a:srgbClr val="FF6600"/>
    <a:srgbClr val="2A6A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5" autoAdjust="0"/>
    <p:restoredTop sz="90419" autoAdjust="0"/>
  </p:normalViewPr>
  <p:slideViewPr>
    <p:cSldViewPr snapToGrid="0">
      <p:cViewPr varScale="1">
        <p:scale>
          <a:sx n="102" d="100"/>
          <a:sy n="102" d="100"/>
        </p:scale>
        <p:origin x="-1350" y="-102"/>
      </p:cViewPr>
      <p:guideLst>
        <p:guide orient="horz" pos="3091"/>
        <p:guide orient="horz" pos="1113"/>
        <p:guide orient="horz" pos="101"/>
        <p:guide orient="horz" pos="3832"/>
        <p:guide orient="horz" pos="3916"/>
        <p:guide orient="horz" pos="844"/>
        <p:guide orient="horz" pos="1831"/>
        <p:guide pos="246"/>
        <p:guide pos="5520"/>
        <p:guide pos="4469"/>
        <p:guide pos="3423"/>
        <p:guide pos="2362"/>
        <p:guide pos="2282"/>
        <p:guide pos="1268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2778" y="-108"/>
      </p:cViewPr>
      <p:guideLst>
        <p:guide orient="horz" pos="2896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3" tIns="46072" rIns="92143" bIns="46072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 dirty="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3" tIns="46072" rIns="92143" bIns="460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 dirty="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3" tIns="46072" rIns="92143" bIns="4607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 dirty="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3" tIns="46072" rIns="92143" bIns="46072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4354F13-739D-4547-87C0-E14C045C56F0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2143" tIns="46072" rIns="92143" bIns="46072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43" tIns="46072" rIns="92143" bIns="46072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43" tIns="46072" rIns="92143" bIns="46072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693" tIns="47161" rIns="90693" bIns="47161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9471" algn="l"/>
                <a:tab pos="1458942" algn="l"/>
                <a:tab pos="2188413" algn="l"/>
                <a:tab pos="2917884" algn="l"/>
              </a:tabLst>
              <a:defRPr sz="1200" dirty="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693" tIns="47161" rIns="90693" bIns="47161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9471" algn="l"/>
                <a:tab pos="1458942" algn="l"/>
                <a:tab pos="2188413" algn="l"/>
                <a:tab pos="2917884" algn="l"/>
              </a:tabLst>
              <a:defRPr sz="1200" dirty="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6175" cy="37179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6463"/>
            <a:ext cx="4981575" cy="446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693" tIns="47161" rIns="90693" bIns="47161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431338"/>
            <a:ext cx="2943225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693" tIns="47161" rIns="90693" bIns="47161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9471" algn="l"/>
                <a:tab pos="1458942" algn="l"/>
                <a:tab pos="2188413" algn="l"/>
                <a:tab pos="2917884" algn="l"/>
              </a:tabLst>
              <a:defRPr sz="1200" dirty="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31338"/>
            <a:ext cx="2943225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693" tIns="47161" rIns="90693" bIns="47161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9471" algn="l"/>
                <a:tab pos="1458942" algn="l"/>
                <a:tab pos="2188413" algn="l"/>
                <a:tab pos="2917884" algn="l"/>
              </a:tabLst>
              <a:defRPr sz="120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43406A-3F2A-4260-A5B1-9C494E76B242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9388" indent="-179388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pitchFamily="34" charset="0"/>
      <a:buChar char="•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3ACF3F06-9CC9-4C01-9E43-71343B41B7E7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1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105168AE-7B37-42D3-A0EC-8B880274F0F0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10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6824F62F-233A-492C-BE1B-5037763478F1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11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EF856409-02CD-4DF9-B437-234F857373DD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12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CD873292-1EEB-4C56-A9AF-2594C9043202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2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Foundation: 1291 (“Rütli Schwur”)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Capital: Berne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Total area: 41'285 km² of which only 2800 km</a:t>
            </a:r>
            <a:r>
              <a:rPr lang="en-US" baseline="30000" smtClean="0">
                <a:latin typeface="Times New Roman" pitchFamily="18" charset="0"/>
              </a:rPr>
              <a:t>2</a:t>
            </a:r>
            <a:r>
              <a:rPr lang="en-US" smtClean="0">
                <a:latin typeface="Times New Roman" pitchFamily="18" charset="0"/>
              </a:rPr>
              <a:t> are habitable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Population: 7'739'100 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Language: German, French, Italian, Rhaeto-Romanic</a:t>
            </a:r>
            <a:br>
              <a:rPr lang="en-US" smtClean="0">
                <a:latin typeface="Times New Roman" pitchFamily="18" charset="0"/>
              </a:rPr>
            </a:br>
            <a:r>
              <a:rPr lang="en-US" smtClean="0">
                <a:latin typeface="Times New Roman" pitchFamily="18" charset="0"/>
              </a:rPr>
              <a:t>(64% of the population speak Swiss German)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Religion: 44 % Catholic, 36.6 % Protestant, 19.4 % other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Political System: Federal Republic, direct democracy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Currency: Swiss Francs (1 CHF = 1 US$)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GDP/person: ca. 58'000 US-$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Climate: The climate of Zurich is continental, and temperatures are modified by winds off the Atlantic Ocean. Winters are cold, while summers tend to be hot and sunny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8BFDE439-47C9-4AD1-9285-CD2BF73AA33F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3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Facts „Matterhorn“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4.478 meters (14,692 ft) above sea level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One of the deadliest peaks in the Alps: 500 alpinists died on it between 1865 – 1995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Iconic emblem of the Swiss Alps and the Alps in general</a:t>
            </a:r>
          </a:p>
          <a:p>
            <a:pPr eaLnBrk="1" hangingPunct="1"/>
            <a:endParaRPr lang="en-US" smtClean="0">
              <a:latin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Facts „Jungfrau“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4,158 meters (13,642 ft) above sea level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World Heritage Site since 2001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Jungfraujoch railway; highest railway station in Europe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Next to Jungfrau: Eiger 3970 m (13,025 ft) and Mönch (German: “monk”) 4107 m (13,474 feet) above sea level</a:t>
            </a:r>
          </a:p>
          <a:p>
            <a:pPr eaLnBrk="1" hangingPunct="1"/>
            <a:endParaRPr lang="en-US" smtClean="0">
              <a:latin typeface="Times New Roman" pitchFamily="18" charset="0"/>
            </a:endParaRPr>
          </a:p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9E4211FE-20A0-443F-AF8E-DD9A474C4E9E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4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Facts Berne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Capital of Switzerland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130.000 inhabitants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Fourth most populous city in Switzerland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Historic centre has been featured in the list of UNESCO World Heritage Sites since 1983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Among the world‘s top ten cities for the best quality of life</a:t>
            </a:r>
          </a:p>
          <a:p>
            <a:pPr eaLnBrk="1" hangingPunct="1">
              <a:buFont typeface="Arial" pitchFamily="34" charset="0"/>
              <a:buNone/>
            </a:pPr>
            <a:endParaRPr lang="en-US" smtClean="0">
              <a:latin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Facts Lucerne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Founded in 750 AD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About 60’000 inhabitants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Located at the shore of Lake Lucerne (Vierwaldstättersee)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Sight: Chapel Bridge, wooden bridge first built in the 14th century</a:t>
            </a: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2E6B6118-65F3-4EC2-987E-6E2245C238C6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5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Facts Zurich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Population: 390’000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Zurich is Switzerland’s largest city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One in 9 Jobs in Switzerland is located in Zurich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80 of 286 banks are headquartered in Zurich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30% foreigners living in Zurich</a:t>
            </a:r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39D93F99-B343-4830-9636-477ED2BBD521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6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679CA360-1F35-4440-82FF-FBFB3C0CC953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7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85289E42-8207-435B-AF24-624017874434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8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 smtClean="0">
              <a:latin typeface="Times New Roman" pitchFamily="18" charset="0"/>
            </a:endParaRP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728663" algn="l"/>
                <a:tab pos="1458913" algn="l"/>
                <a:tab pos="2187575" algn="l"/>
                <a:tab pos="2917825" algn="l"/>
              </a:tabLst>
            </a:pPr>
            <a:fld id="{BFB4D66B-891B-48AD-9F56-6D3C90F7339A}" type="slidenum">
              <a:rPr lang="en-GB" smtClean="0">
                <a:latin typeface="Nimbus Roman No9 L"/>
                <a:ea typeface="ＭＳ Ｐゴシック"/>
                <a:cs typeface="ＭＳ Ｐゴシック"/>
              </a:rPr>
              <a:pPr>
                <a:buFont typeface="Wingdings" pitchFamily="2" charset="2"/>
                <a:buNone/>
                <a:tabLst>
                  <a:tab pos="728663" algn="l"/>
                  <a:tab pos="1458913" algn="l"/>
                  <a:tab pos="2187575" algn="l"/>
                  <a:tab pos="2917825" algn="l"/>
                </a:tabLst>
              </a:pPr>
              <a:t>9</a:t>
            </a:fld>
            <a:endParaRPr lang="en-GB" smtClean="0">
              <a:latin typeface="Nimbus Roman No9 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foot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20" descr="pic_titel_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3292475"/>
            <a:ext cx="9144001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000" y="1109663"/>
            <a:ext cx="8424000" cy="1089025"/>
          </a:xfrm>
          <a:noFill/>
          <a:ln w="9525">
            <a:noFill/>
            <a:miter lim="800000"/>
            <a:headEnd/>
            <a:tailEnd/>
          </a:ln>
        </p:spPr>
        <p:txBody>
          <a:bodyPr tIns="45720" bIns="4572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CH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Mastertitelformat bearbeiten</a:t>
            </a:r>
          </a:p>
        </p:txBody>
      </p:sp>
      <p:sp>
        <p:nvSpPr>
          <p:cNvPr id="1351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000" y="2305050"/>
            <a:ext cx="8424000" cy="776288"/>
          </a:xfrm>
          <a:noFill/>
          <a:ln w="9525">
            <a:noFill/>
            <a:miter lim="800000"/>
            <a:headEnd/>
            <a:tailEnd/>
          </a:ln>
        </p:spPr>
        <p:txBody>
          <a:bodyPr tIns="45720" bIns="45720">
            <a:noAutofit/>
          </a:bodyPr>
          <a:lstStyle>
            <a:lvl1pPr marL="0" indent="0" algn="l" rtl="0" fontAlgn="base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itchFamily="16" charset="2"/>
              <a:buNone/>
              <a:defRPr lang="de-CH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dirty="0"/>
              <a:t>Master-Untertitelformat bearbeiten</a:t>
            </a:r>
          </a:p>
        </p:txBody>
      </p:sp>
      <p:sp>
        <p:nvSpPr>
          <p:cNvPr id="6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B64A3764-E146-4C5D-BD96-16F54F897177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7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992D046C-685D-435B-88D0-6819760F3CC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dirty="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foot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20" descr="pic_titel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3292475"/>
            <a:ext cx="9144001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000" y="1109663"/>
            <a:ext cx="8424000" cy="1089025"/>
          </a:xfrm>
        </p:spPr>
        <p:txBody>
          <a:bodyPr tIns="45720" bIns="45720">
            <a:noAutofit/>
          </a:bodyPr>
          <a:lstStyle>
            <a:lvl1pPr>
              <a:defRPr sz="3200"/>
            </a:lvl1pPr>
          </a:lstStyle>
          <a:p>
            <a:r>
              <a:rPr lang="de-CH" dirty="0"/>
              <a:t>Mastertitelformat bearbeiten</a:t>
            </a:r>
          </a:p>
        </p:txBody>
      </p:sp>
      <p:sp>
        <p:nvSpPr>
          <p:cNvPr id="1351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000" y="2305050"/>
            <a:ext cx="8424000" cy="776288"/>
          </a:xfrm>
        </p:spPr>
        <p:txBody>
          <a:bodyPr tIns="45720" bIns="45720">
            <a:noAutofit/>
          </a:bodyPr>
          <a:lstStyle>
            <a:lvl1pPr marL="0" indent="0">
              <a:buFont typeface="Wingdings" pitchFamily="16" charset="2"/>
              <a:buNone/>
              <a:defRPr/>
            </a:lvl1pPr>
          </a:lstStyle>
          <a:p>
            <a:r>
              <a:rPr lang="de-CH" dirty="0"/>
              <a:t>Master-Untertitelformat bearbeiten</a:t>
            </a:r>
          </a:p>
        </p:txBody>
      </p:sp>
      <p:sp>
        <p:nvSpPr>
          <p:cNvPr id="6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6662CAA0-6CA1-470F-89DD-09E4526190DF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7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721E7410-9A51-41B6-9A70-04CF538FB34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dirty="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720000"/>
            <a:ext cx="8424000" cy="766764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60000"/>
            <a:ext cx="8424000" cy="531360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buClr>
                <a:schemeClr val="accent3">
                  <a:lumMod val="75000"/>
                </a:schemeClr>
              </a:buClr>
              <a:defRPr sz="1800"/>
            </a:lvl2pPr>
            <a:lvl3pPr>
              <a:lnSpc>
                <a:spcPct val="100000"/>
              </a:lnSpc>
              <a:buClr>
                <a:schemeClr val="accent3">
                  <a:lumMod val="60000"/>
                  <a:lumOff val="40000"/>
                </a:schemeClr>
              </a:buClr>
              <a:defRPr/>
            </a:lvl3pPr>
            <a:lvl4pPr>
              <a:lnSpc>
                <a:spcPct val="100000"/>
              </a:lnSpc>
              <a:buClr>
                <a:schemeClr val="accent3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4">
                  <a:lumMod val="90000"/>
                </a:schemeClr>
              </a:buClr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18"/>
          <p:cNvSpPr>
            <a:spLocks noGrp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8F3D-AB1F-4B79-B089-552779D22B1C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5" name="Foliennummernplatzhalter 19"/>
          <p:cNvSpPr>
            <a:spLocks noGrp="1"/>
          </p:cNvSpPr>
          <p:nvPr userDrawn="1"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AF41-0ECA-4F44-8D0E-8BD3F6D518D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Fußzeilenplatzhalter 20"/>
          <p:cNvSpPr>
            <a:spLocks noGrp="1"/>
          </p:cNvSpPr>
          <p:nvPr userDrawn="1"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5" descr="h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7263"/>
            <a:ext cx="9144000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528764"/>
            <a:ext cx="8424000" cy="1052512"/>
          </a:xfrm>
        </p:spPr>
        <p:txBody>
          <a:bodyPr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2620962"/>
            <a:ext cx="8424000" cy="19700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6AF1A058-3874-4541-9AFA-D5B4A8B1DE1D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6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780B337C-7510-41ED-B8DC-45893D84ED2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dirty="0" smtClean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60000"/>
            <a:ext cx="4140000" cy="5320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260000"/>
            <a:ext cx="4140000" cy="5320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CH" dirty="0"/>
          </a:p>
        </p:txBody>
      </p:sp>
      <p:sp>
        <p:nvSpPr>
          <p:cNvPr id="5" name="Datumsplatzhalter 18"/>
          <p:cNvSpPr>
            <a:spLocks noGrp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3D91D-313D-4FB8-810E-C0DA1296A119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6" name="Foliennummernplatzhalter 19"/>
          <p:cNvSpPr>
            <a:spLocks noGrp="1"/>
          </p:cNvSpPr>
          <p:nvPr userDrawn="1"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424C6-2956-4136-A501-227F59524ED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ußzeilenplatzhalter 20"/>
          <p:cNvSpPr>
            <a:spLocks noGrp="1"/>
          </p:cNvSpPr>
          <p:nvPr userDrawn="1"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18"/>
          <p:cNvSpPr>
            <a:spLocks noGrp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C81E-2C42-45C0-9FBF-5E403EBC308B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4" name="Foliennummernplatzhalter 19"/>
          <p:cNvSpPr>
            <a:spLocks noGrp="1"/>
          </p:cNvSpPr>
          <p:nvPr userDrawn="1"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4A968-FDE7-4327-BF57-038ACE9833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ußzeilenplatzhalter 20"/>
          <p:cNvSpPr>
            <a:spLocks noGrp="1"/>
          </p:cNvSpPr>
          <p:nvPr userDrawn="1"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8"/>
          <p:cNvSpPr>
            <a:spLocks noGrp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3DFC-E25A-43CB-BBDD-02F30136ACF3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3" name="Foliennummernplatzhalter 19"/>
          <p:cNvSpPr>
            <a:spLocks noGrp="1"/>
          </p:cNvSpPr>
          <p:nvPr userDrawn="1"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84C6-C39E-4F5A-944F-15179A79FBA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Fußzeilenplatzhalter 20"/>
          <p:cNvSpPr>
            <a:spLocks noGrp="1"/>
          </p:cNvSpPr>
          <p:nvPr userDrawn="1"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20" descr="footer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16"/>
          <p:cNvSpPr>
            <a:spLocks noChangeShapeType="1"/>
          </p:cNvSpPr>
          <p:nvPr userDrawn="1"/>
        </p:nvSpPr>
        <p:spPr bwMode="auto">
          <a:xfrm>
            <a:off x="8783638" y="0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Line 17"/>
          <p:cNvSpPr>
            <a:spLocks noChangeShapeType="1"/>
          </p:cNvSpPr>
          <p:nvPr userDrawn="1"/>
        </p:nvSpPr>
        <p:spPr bwMode="auto">
          <a:xfrm>
            <a:off x="7164388" y="0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Line 18"/>
          <p:cNvSpPr>
            <a:spLocks noChangeShapeType="1"/>
          </p:cNvSpPr>
          <p:nvPr userDrawn="1"/>
        </p:nvSpPr>
        <p:spPr bwMode="auto">
          <a:xfrm>
            <a:off x="5543550" y="0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Line 19"/>
          <p:cNvSpPr>
            <a:spLocks noChangeShapeType="1"/>
          </p:cNvSpPr>
          <p:nvPr userDrawn="1"/>
        </p:nvSpPr>
        <p:spPr bwMode="auto">
          <a:xfrm>
            <a:off x="3924300" y="0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60363" y="720725"/>
            <a:ext cx="84232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32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60363" y="1260475"/>
            <a:ext cx="8423275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9" name="Line 16"/>
          <p:cNvSpPr>
            <a:spLocks noChangeShapeType="1"/>
          </p:cNvSpPr>
          <p:nvPr userDrawn="1"/>
        </p:nvSpPr>
        <p:spPr bwMode="auto">
          <a:xfrm>
            <a:off x="2160588" y="6696075"/>
            <a:ext cx="0" cy="176213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6983413" y="6696075"/>
            <a:ext cx="0" cy="176213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Datumsplatzhalter 18"/>
          <p:cNvSpPr>
            <a:spLocks noGrp="1"/>
          </p:cNvSpPr>
          <p:nvPr userDrawn="1">
            <p:ph type="dt" sz="half" idx="2"/>
          </p:nvPr>
        </p:nvSpPr>
        <p:spPr bwMode="auto">
          <a:xfrm>
            <a:off x="252413" y="6635750"/>
            <a:ext cx="1800225" cy="2254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425353C-23C3-4E70-80EF-76A34D1F9D1F}" type="datetime2">
              <a:rPr lang="en-US"/>
              <a:pPr>
                <a:defRPr/>
              </a:pPr>
              <a:t>Monday, November 23, 2009</a:t>
            </a:fld>
            <a:endParaRPr lang="en-US" dirty="0"/>
          </a:p>
        </p:txBody>
      </p:sp>
      <p:sp>
        <p:nvSpPr>
          <p:cNvPr id="33" name="Foliennummernplatzhalter 19"/>
          <p:cNvSpPr>
            <a:spLocks noGrp="1"/>
          </p:cNvSpPr>
          <p:nvPr userDrawn="1">
            <p:ph type="sldNum" sz="quarter" idx="4"/>
          </p:nvPr>
        </p:nvSpPr>
        <p:spPr bwMode="auto">
          <a:xfrm>
            <a:off x="7091363" y="6635750"/>
            <a:ext cx="1800225" cy="2254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A687795-5E48-465F-8825-E383A4CDCCE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4" name="Fußzeilenplatzhalter 20"/>
          <p:cNvSpPr>
            <a:spLocks noGrp="1"/>
          </p:cNvSpPr>
          <p:nvPr userDrawn="1">
            <p:ph type="ftr" sz="quarter" idx="3"/>
          </p:nvPr>
        </p:nvSpPr>
        <p:spPr bwMode="auto">
          <a:xfrm>
            <a:off x="2303463" y="6635750"/>
            <a:ext cx="4537075" cy="222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Dr.-Ing. Gerhard Girmscheid  /  Institute for Construction Engineering and Management</a:t>
            </a:r>
            <a:endParaRPr lang="en-US"/>
          </a:p>
        </p:txBody>
      </p:sp>
      <p:pic>
        <p:nvPicPr>
          <p:cNvPr id="1038" name="Picture 12" descr="eth_ologo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363" y="179388"/>
            <a:ext cx="169703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Grafik 17" descr="34_IBB-BB-Logo_black_english.wmf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1613" y="179388"/>
            <a:ext cx="22240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5" r:id="rId3"/>
    <p:sldLayoutId id="2147483671" r:id="rId4"/>
    <p:sldLayoutId id="2147483666" r:id="rId5"/>
    <p:sldLayoutId id="2147483667" r:id="rId6"/>
    <p:sldLayoutId id="2147483668" r:id="rId7"/>
  </p:sldLayoutIdLst>
  <p:transition spd="slow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9pPr>
    </p:titleStyle>
    <p:bodyStyle>
      <a:lvl1pPr marL="361950" indent="-36195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628650" indent="-242888" algn="l" rtl="0" eaLnBrk="0" fontAlgn="base" hangingPunct="0">
        <a:spcBef>
          <a:spcPts val="400"/>
        </a:spcBef>
        <a:spcAft>
          <a:spcPct val="0"/>
        </a:spcAft>
        <a:buClr>
          <a:srgbClr val="7FA7C8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ＭＳ Ｐゴシック"/>
        </a:defRPr>
      </a:lvl2pPr>
      <a:lvl3pPr marL="957263" indent="-190500" algn="l" rtl="0" eaLnBrk="0" fontAlgn="base" hangingPunct="0">
        <a:lnSpc>
          <a:spcPts val="2000"/>
        </a:lnSpc>
        <a:spcBef>
          <a:spcPts val="4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343025" indent="-195263" algn="l" rtl="0" eaLnBrk="0" fontAlgn="base" hangingPunct="0">
        <a:lnSpc>
          <a:spcPts val="1800"/>
        </a:lnSpc>
        <a:spcBef>
          <a:spcPts val="2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1524000" indent="-96838" algn="l" rtl="0" eaLnBrk="0" fontAlgn="base" hangingPunct="0">
        <a:spcBef>
          <a:spcPct val="200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9812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6pPr>
      <a:lvl7pPr marL="24384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7pPr>
      <a:lvl8pPr marL="28956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8pPr>
      <a:lvl9pPr marL="33528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hyperlink" Target="http://de.wikipedia.org/w/index.php?title=Datei:Wappen_Luzern_matt.svg&amp;filetimestamp=200812310135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hyperlink" Target="http://de.wikipedia.org/w/index.php?title=Datei:Wappen_Bern_matt.svg&amp;filetimestamp=2008123101303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ctrTitle"/>
          </p:nvPr>
        </p:nvSpPr>
        <p:spPr>
          <a:xfrm>
            <a:off x="360363" y="1109663"/>
            <a:ext cx="8423275" cy="1089025"/>
          </a:xfrm>
        </p:spPr>
        <p:txBody>
          <a:bodyPr/>
          <a:lstStyle/>
          <a:p>
            <a:pPr eaLnBrk="1" hangingPunct="1"/>
            <a:r>
              <a:rPr lang="en-US" sz="3600" smtClean="0">
                <a:cs typeface="ＭＳ Ｐゴシック"/>
              </a:rPr>
              <a:t>ETH Zurich will host ISEC-06 in 2011</a:t>
            </a:r>
          </a:p>
        </p:txBody>
      </p:sp>
      <p:sp>
        <p:nvSpPr>
          <p:cNvPr id="5123" name="Untertitel 2"/>
          <p:cNvSpPr>
            <a:spLocks noGrp="1"/>
          </p:cNvSpPr>
          <p:nvPr>
            <p:ph type="subTitle" idx="1"/>
          </p:nvPr>
        </p:nvSpPr>
        <p:spPr>
          <a:xfrm>
            <a:off x="360363" y="2038350"/>
            <a:ext cx="8423275" cy="776288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b="1" smtClean="0">
                <a:cs typeface="ＭＳ Ｐゴシック"/>
              </a:rPr>
              <a:t>Prof. Dr.-Ing. Gerhard Girmscheid</a:t>
            </a:r>
          </a:p>
          <a:p>
            <a:pPr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smtClean="0">
                <a:cs typeface="ＭＳ Ｐゴシック"/>
              </a:rPr>
              <a:t>Institute for Construction Engineering and Management</a:t>
            </a:r>
          </a:p>
          <a:p>
            <a:pPr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smtClean="0">
                <a:cs typeface="ＭＳ Ｐゴシック"/>
              </a:rPr>
              <a:t>Construction Process and Enterprise Management</a:t>
            </a:r>
          </a:p>
          <a:p>
            <a:pPr eaLnBrk="1" hangingPunct="1">
              <a:spcAft>
                <a:spcPct val="0"/>
              </a:spcAft>
              <a:buFont typeface="Wingdings" pitchFamily="2" charset="2"/>
              <a:buNone/>
            </a:pPr>
            <a:endParaRPr lang="en-US" smtClean="0">
              <a:cs typeface="ＭＳ Ｐゴシック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6" descr="Innen_haupthalle2.jpg"/>
          <p:cNvPicPr>
            <a:picLocks noChangeAspect="1"/>
          </p:cNvPicPr>
          <p:nvPr/>
        </p:nvPicPr>
        <p:blipFill>
          <a:blip r:embed="rId3" cstate="print">
            <a:lum bright="50000"/>
          </a:blip>
          <a:srcRect b="1778"/>
          <a:stretch>
            <a:fillRect/>
          </a:stretch>
        </p:blipFill>
        <p:spPr bwMode="auto">
          <a:xfrm>
            <a:off x="0" y="612775"/>
            <a:ext cx="9144000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el 1"/>
          <p:cNvSpPr>
            <a:spLocks noGrp="1"/>
          </p:cNvSpPr>
          <p:nvPr>
            <p:ph type="title"/>
          </p:nvPr>
        </p:nvSpPr>
        <p:spPr>
          <a:xfrm>
            <a:off x="360363" y="720725"/>
            <a:ext cx="8423275" cy="766763"/>
          </a:xfrm>
        </p:spPr>
        <p:txBody>
          <a:bodyPr/>
          <a:lstStyle/>
          <a:p>
            <a:pPr eaLnBrk="1" hangingPunct="1"/>
            <a:r>
              <a:rPr lang="en-US" smtClean="0"/>
              <a:t>History and Focus of ETH Zurich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60363" y="1260475"/>
            <a:ext cx="8423275" cy="5313363"/>
          </a:xfrm>
        </p:spPr>
        <p:txBody>
          <a:bodyPr/>
          <a:lstStyle/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 smtClean="0">
              <a:cs typeface="+mn-cs"/>
            </a:endParaRP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1855 founded as </a:t>
            </a:r>
            <a:r>
              <a:rPr lang="en-US" b="1" i="1" dirty="0" smtClean="0">
                <a:cs typeface="+mn-cs"/>
              </a:rPr>
              <a:t>Federal Polytechnic School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1911 renamed into </a:t>
            </a:r>
            <a:r>
              <a:rPr lang="en-US" b="1" i="1" dirty="0" smtClean="0">
                <a:cs typeface="+mn-cs"/>
              </a:rPr>
              <a:t>Swiss Federal Institute of Technology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 smtClean="0">
              <a:cs typeface="+mn-cs"/>
            </a:endParaRP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Research and teaching in the following areas:</a:t>
            </a:r>
          </a:p>
          <a:p>
            <a:pPr lvl="1" eaLnBrk="1" hangingPunct="1">
              <a:spcBef>
                <a:spcPts val="1000"/>
              </a:spcBef>
              <a:buFont typeface="Wingdings" pitchFamily="16" charset="2"/>
              <a:buChar char="§"/>
              <a:defRPr/>
            </a:pPr>
            <a:r>
              <a:rPr lang="en-US" sz="2000" b="1" dirty="0" smtClean="0"/>
              <a:t>Engineering Sciences and architecture</a:t>
            </a:r>
          </a:p>
          <a:p>
            <a:pPr lvl="1" eaLnBrk="1" hangingPunct="1">
              <a:spcBef>
                <a:spcPts val="1000"/>
              </a:spcBef>
              <a:buFont typeface="Wingdings" pitchFamily="16" charset="2"/>
              <a:buChar char="§"/>
              <a:defRPr/>
            </a:pPr>
            <a:r>
              <a:rPr lang="en-US" sz="2000" b="1" dirty="0" smtClean="0"/>
              <a:t>Mathematics and natural sciences</a:t>
            </a:r>
          </a:p>
          <a:p>
            <a:pPr lvl="1" eaLnBrk="1" hangingPunct="1">
              <a:spcBef>
                <a:spcPts val="1000"/>
              </a:spcBef>
              <a:buFont typeface="Wingdings" pitchFamily="16" charset="2"/>
              <a:buChar char="§"/>
              <a:defRPr/>
            </a:pPr>
            <a:endParaRPr lang="en-US" sz="2000" b="1" dirty="0" smtClean="0"/>
          </a:p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 smtClean="0">
              <a:cs typeface="+mn-cs"/>
            </a:endParaRP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21 Nobel Prize Laureates have studied, taught or carried out their research at ETH Zurich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 smtClean="0">
              <a:cs typeface="+mn-cs"/>
            </a:endParaRPr>
          </a:p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 smtClean="0">
              <a:cs typeface="+mn-cs"/>
            </a:endParaRPr>
          </a:p>
          <a:p>
            <a:pPr eaLnBrk="1" hangingPunct="1">
              <a:buFont typeface="Wingdings" pitchFamily="16" charset="2"/>
              <a:buChar char="§"/>
              <a:defRPr/>
            </a:pPr>
            <a:endParaRPr lang="en-US" b="1" dirty="0">
              <a:cs typeface="+mn-cs"/>
            </a:endParaRPr>
          </a:p>
        </p:txBody>
      </p:sp>
      <p:sp>
        <p:nvSpPr>
          <p:cNvPr id="14341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B8C9C04-8FEC-486B-B920-C00CEE1E2573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4342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755AC29-853E-463D-B8B8-B379D9CB5D10}" type="slidenum">
              <a:rPr lang="en-US">
                <a:latin typeface="Arial" pitchFamily="34" charset="0"/>
                <a:cs typeface="ＭＳ Ｐゴシック"/>
              </a:rPr>
              <a:pPr/>
              <a:t>10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4343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612775"/>
            <a:ext cx="9144000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6C93814-3B91-4A3D-83C8-78C7B9338175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8850245-9AA9-4C5E-8221-771066846B4F}" type="slidenum">
              <a:rPr lang="en-US">
                <a:latin typeface="Arial" pitchFamily="34" charset="0"/>
                <a:cs typeface="ＭＳ Ｐゴシック"/>
              </a:rPr>
              <a:pPr/>
              <a:t>11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5365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sp>
        <p:nvSpPr>
          <p:cNvPr id="15366" name="Rechteck 9"/>
          <p:cNvSpPr>
            <a:spLocks noChangeArrowheads="1"/>
          </p:cNvSpPr>
          <p:nvPr/>
        </p:nvSpPr>
        <p:spPr bwMode="auto">
          <a:xfrm>
            <a:off x="6443663" y="5003800"/>
            <a:ext cx="180975" cy="1584325"/>
          </a:xfrm>
          <a:prstGeom prst="rect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5003800"/>
            <a:ext cx="2589212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5" cstate="print"/>
          <a:srcRect l="4459" t="2859"/>
          <a:stretch>
            <a:fillRect/>
          </a:stretch>
        </p:blipFill>
        <p:spPr bwMode="auto">
          <a:xfrm>
            <a:off x="0" y="5003800"/>
            <a:ext cx="6500813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9" name="Rechteck 10"/>
          <p:cNvSpPr>
            <a:spLocks noChangeArrowheads="1"/>
          </p:cNvSpPr>
          <p:nvPr/>
        </p:nvSpPr>
        <p:spPr bwMode="auto">
          <a:xfrm>
            <a:off x="0" y="612775"/>
            <a:ext cx="9144000" cy="5975350"/>
          </a:xfrm>
          <a:prstGeom prst="rect">
            <a:avLst/>
          </a:prstGeom>
          <a:solidFill>
            <a:schemeClr val="bg1">
              <a:alpha val="54901"/>
            </a:schemeClr>
          </a:solidFill>
          <a:ln w="9525" algn="ctr">
            <a:noFill/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60363" y="1260475"/>
            <a:ext cx="8423275" cy="5313363"/>
          </a:xfrm>
        </p:spPr>
        <p:txBody>
          <a:bodyPr/>
          <a:lstStyle/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Study, research and work place of 20,000 people from 80 nations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16 Faculties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370 professors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9’000 employees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15’000 students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High supervision ratio 1:40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23 bachelor degree courses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39 master degree courses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1’000 bachelor diploma p.a.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1’300 master diploma p.a.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560 doctorate / PhD diploma p.a.</a:t>
            </a:r>
          </a:p>
          <a:p>
            <a:pPr eaLnBrk="1" hangingPunct="1">
              <a:buFont typeface="Wingdings" pitchFamily="16" charset="2"/>
              <a:buChar char="§"/>
              <a:defRPr/>
            </a:pPr>
            <a:r>
              <a:rPr lang="en-US" b="1" dirty="0" smtClean="0">
                <a:cs typeface="+mn-cs"/>
              </a:rPr>
              <a:t>&gt; 210 diploma in further education p.a.</a:t>
            </a:r>
          </a:p>
        </p:txBody>
      </p:sp>
      <p:sp>
        <p:nvSpPr>
          <p:cNvPr id="15371" name="Titel 1"/>
          <p:cNvSpPr>
            <a:spLocks noGrp="1"/>
          </p:cNvSpPr>
          <p:nvPr>
            <p:ph type="title"/>
          </p:nvPr>
        </p:nvSpPr>
        <p:spPr>
          <a:xfrm>
            <a:off x="360363" y="720725"/>
            <a:ext cx="8423275" cy="766763"/>
          </a:xfrm>
        </p:spPr>
        <p:txBody>
          <a:bodyPr/>
          <a:lstStyle/>
          <a:p>
            <a:pPr eaLnBrk="1" hangingPunct="1"/>
            <a:r>
              <a:rPr lang="en-US" smtClean="0"/>
              <a:t>Facts of ETH Zurich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  <a:endParaRPr lang="de-DE">
              <a:latin typeface="Arial" pitchFamily="34" charset="0"/>
              <a:cs typeface="ＭＳ Ｐゴシック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762000"/>
            <a:ext cx="4572000" cy="588645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32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hope to See you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all again in Zurich, Switzerland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in 2011 for ISEC-06</a:t>
            </a:r>
            <a:br>
              <a:rPr lang="en-US" dirty="0" smtClean="0">
                <a:cs typeface="+mj-cs"/>
              </a:rPr>
            </a:br>
            <a:endParaRPr lang="de-CH" dirty="0">
              <a:cs typeface="+mj-cs"/>
            </a:endParaRPr>
          </a:p>
        </p:txBody>
      </p:sp>
      <p:sp>
        <p:nvSpPr>
          <p:cNvPr id="16389" name="Foliennummernplatzhalter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C161447-F3F5-4180-9E77-B5E065937536}" type="slidenum">
              <a:rPr lang="en-US">
                <a:latin typeface="Arial" pitchFamily="34" charset="0"/>
                <a:cs typeface="ＭＳ Ｐゴシック"/>
              </a:rPr>
              <a:pPr/>
              <a:t>12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6390" name="Datumsplatzhalt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E6A800F-8D61-4EA7-9A02-9EFEFAD2F838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9" descr="allianz_karte.jpg"/>
          <p:cNvPicPr>
            <a:picLocks noChangeAspect="1"/>
          </p:cNvPicPr>
          <p:nvPr/>
        </p:nvPicPr>
        <p:blipFill>
          <a:blip r:embed="rId3" cstate="print"/>
          <a:srcRect l="1563" t="10564" b="8205"/>
          <a:stretch>
            <a:fillRect/>
          </a:stretch>
        </p:blipFill>
        <p:spPr bwMode="auto">
          <a:xfrm>
            <a:off x="0" y="784225"/>
            <a:ext cx="9144000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el 1"/>
          <p:cNvSpPr>
            <a:spLocks noGrp="1"/>
          </p:cNvSpPr>
          <p:nvPr>
            <p:ph type="title"/>
          </p:nvPr>
        </p:nvSpPr>
        <p:spPr>
          <a:xfrm>
            <a:off x="360363" y="874713"/>
            <a:ext cx="8423275" cy="7667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Switzerland and the World</a:t>
            </a:r>
          </a:p>
        </p:txBody>
      </p:sp>
      <p:sp>
        <p:nvSpPr>
          <p:cNvPr id="6148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sp>
        <p:nvSpPr>
          <p:cNvPr id="6149" name="Textfeld 22"/>
          <p:cNvSpPr txBox="1">
            <a:spLocks noChangeArrowheads="1"/>
          </p:cNvSpPr>
          <p:nvPr/>
        </p:nvSpPr>
        <p:spPr bwMode="auto">
          <a:xfrm>
            <a:off x="4337050" y="2286000"/>
            <a:ext cx="1890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sz="1200" b="1">
                <a:solidFill>
                  <a:srgbClr val="005395"/>
                </a:solidFill>
              </a:rPr>
              <a:t>Switzerland</a:t>
            </a:r>
          </a:p>
        </p:txBody>
      </p:sp>
      <p:sp>
        <p:nvSpPr>
          <p:cNvPr id="6150" name="Foliennummernplatzhalter 6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A90B2C0-44C3-4442-A7AA-8C9A73ECAAD9}" type="slidenum">
              <a:rPr lang="en-US">
                <a:latin typeface="Arial" pitchFamily="34" charset="0"/>
                <a:cs typeface="ＭＳ Ｐゴシック"/>
              </a:rPr>
              <a:pPr/>
              <a:t>2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6151" name="Datumsplatzhalter 6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1D8653D-D85A-41E8-BD06-4CB708BB0A12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pic>
        <p:nvPicPr>
          <p:cNvPr id="6152" name="Grafik 56" descr="Schweiz-Ro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775" y="2489200"/>
            <a:ext cx="1714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360363" y="666750"/>
            <a:ext cx="8423275" cy="766763"/>
          </a:xfrm>
        </p:spPr>
        <p:txBody>
          <a:bodyPr/>
          <a:lstStyle/>
          <a:p>
            <a:pPr eaLnBrk="1" hangingPunct="1"/>
            <a:r>
              <a:rPr lang="en-US" smtClean="0"/>
              <a:t>Switzerland</a:t>
            </a:r>
          </a:p>
        </p:txBody>
      </p:sp>
      <p:pic>
        <p:nvPicPr>
          <p:cNvPr id="7171" name="Picture 2" descr="http://www.lib.utexas.edu/maps/europe/switzerland_rel_20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 contrast="20000"/>
          </a:blip>
          <a:srcRect l="2710" t="21339" r="3059" b="8722"/>
          <a:stretch>
            <a:fillRect/>
          </a:stretch>
        </p:blipFill>
        <p:spPr>
          <a:xfrm>
            <a:off x="252413" y="1079500"/>
            <a:ext cx="6778625" cy="5364163"/>
          </a:xfrm>
        </p:spPr>
      </p:pic>
      <p:sp>
        <p:nvSpPr>
          <p:cNvPr id="717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BA20EF3-E1DA-43AF-BDF6-45482078089D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717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0F13873-967C-4236-BB5D-DA82146DCBDC}" type="slidenum">
              <a:rPr lang="en-US">
                <a:latin typeface="Arial" pitchFamily="34" charset="0"/>
                <a:cs typeface="ＭＳ Ｐゴシック"/>
              </a:rPr>
              <a:pPr/>
              <a:t>3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7174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sp>
        <p:nvSpPr>
          <p:cNvPr id="13" name="Stern mit 5 Zacken 12"/>
          <p:cNvSpPr/>
          <p:nvPr/>
        </p:nvSpPr>
        <p:spPr>
          <a:xfrm>
            <a:off x="3309938" y="4127500"/>
            <a:ext cx="179387" cy="179388"/>
          </a:xfrm>
          <a:prstGeom prst="star5">
            <a:avLst/>
          </a:prstGeom>
          <a:solidFill>
            <a:srgbClr val="0000FF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 dirty="0"/>
          </a:p>
        </p:txBody>
      </p:sp>
      <p:sp>
        <p:nvSpPr>
          <p:cNvPr id="7176" name="Ellipse 13"/>
          <p:cNvSpPr>
            <a:spLocks noChangeArrowheads="1"/>
          </p:cNvSpPr>
          <p:nvPr/>
        </p:nvSpPr>
        <p:spPr bwMode="auto">
          <a:xfrm>
            <a:off x="4073525" y="2511425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77" name="Textfeld 14"/>
          <p:cNvSpPr txBox="1">
            <a:spLocks noChangeArrowheads="1"/>
          </p:cNvSpPr>
          <p:nvPr/>
        </p:nvSpPr>
        <p:spPr bwMode="auto">
          <a:xfrm>
            <a:off x="4213225" y="2413000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Zurich</a:t>
            </a:r>
          </a:p>
        </p:txBody>
      </p:sp>
      <p:sp>
        <p:nvSpPr>
          <p:cNvPr id="7178" name="Ellipse 15"/>
          <p:cNvSpPr>
            <a:spLocks noChangeArrowheads="1"/>
          </p:cNvSpPr>
          <p:nvPr/>
        </p:nvSpPr>
        <p:spPr bwMode="auto">
          <a:xfrm>
            <a:off x="3778250" y="3130550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79" name="Textfeld 16"/>
          <p:cNvSpPr txBox="1">
            <a:spLocks noChangeArrowheads="1"/>
          </p:cNvSpPr>
          <p:nvPr/>
        </p:nvSpPr>
        <p:spPr bwMode="auto">
          <a:xfrm>
            <a:off x="3167063" y="2884488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Lucerne</a:t>
            </a:r>
          </a:p>
        </p:txBody>
      </p:sp>
      <p:sp>
        <p:nvSpPr>
          <p:cNvPr id="7180" name="Ellipse 17"/>
          <p:cNvSpPr>
            <a:spLocks noChangeArrowheads="1"/>
          </p:cNvSpPr>
          <p:nvPr/>
        </p:nvSpPr>
        <p:spPr bwMode="auto">
          <a:xfrm>
            <a:off x="2597150" y="3343275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81" name="Textfeld 18"/>
          <p:cNvSpPr txBox="1">
            <a:spLocks noChangeArrowheads="1"/>
          </p:cNvSpPr>
          <p:nvPr/>
        </p:nvSpPr>
        <p:spPr bwMode="auto">
          <a:xfrm>
            <a:off x="2298700" y="3067050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 u="sng">
                <a:solidFill>
                  <a:srgbClr val="0000FF"/>
                </a:solidFill>
                <a:latin typeface="Arial Black" pitchFamily="34" charset="0"/>
              </a:rPr>
              <a:t>Berne</a:t>
            </a:r>
          </a:p>
        </p:txBody>
      </p:sp>
      <p:sp>
        <p:nvSpPr>
          <p:cNvPr id="7182" name="Ellipse 19"/>
          <p:cNvSpPr>
            <a:spLocks noChangeArrowheads="1"/>
          </p:cNvSpPr>
          <p:nvPr/>
        </p:nvSpPr>
        <p:spPr bwMode="auto">
          <a:xfrm>
            <a:off x="787400" y="4826000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83" name="Textfeld 20"/>
          <p:cNvSpPr txBox="1">
            <a:spLocks noChangeArrowheads="1"/>
          </p:cNvSpPr>
          <p:nvPr/>
        </p:nvSpPr>
        <p:spPr bwMode="auto">
          <a:xfrm>
            <a:off x="927100" y="4727575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Geneva</a:t>
            </a:r>
          </a:p>
        </p:txBody>
      </p:sp>
      <p:sp>
        <p:nvSpPr>
          <p:cNvPr id="7184" name="Textfeld 21"/>
          <p:cNvSpPr txBox="1">
            <a:spLocks noChangeArrowheads="1"/>
          </p:cNvSpPr>
          <p:nvPr/>
        </p:nvSpPr>
        <p:spPr bwMode="auto">
          <a:xfrm>
            <a:off x="2997200" y="4203700"/>
            <a:ext cx="9429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Jungfrau</a:t>
            </a:r>
          </a:p>
        </p:txBody>
      </p:sp>
      <p:sp>
        <p:nvSpPr>
          <p:cNvPr id="23" name="Stern mit 5 Zacken 22"/>
          <p:cNvSpPr/>
          <p:nvPr/>
        </p:nvSpPr>
        <p:spPr>
          <a:xfrm>
            <a:off x="2843213" y="5226050"/>
            <a:ext cx="179387" cy="179388"/>
          </a:xfrm>
          <a:prstGeom prst="star5">
            <a:avLst/>
          </a:prstGeom>
          <a:solidFill>
            <a:srgbClr val="0000FF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 dirty="0"/>
          </a:p>
        </p:txBody>
      </p:sp>
      <p:sp>
        <p:nvSpPr>
          <p:cNvPr id="7186" name="Textfeld 23"/>
          <p:cNvSpPr txBox="1">
            <a:spLocks noChangeArrowheads="1"/>
          </p:cNvSpPr>
          <p:nvPr/>
        </p:nvSpPr>
        <p:spPr bwMode="auto">
          <a:xfrm>
            <a:off x="2438400" y="4997450"/>
            <a:ext cx="12287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Matterhorn</a:t>
            </a:r>
          </a:p>
        </p:txBody>
      </p:sp>
      <p:sp>
        <p:nvSpPr>
          <p:cNvPr id="7187" name="Textfeld 24"/>
          <p:cNvSpPr txBox="1">
            <a:spLocks noChangeArrowheads="1"/>
          </p:cNvSpPr>
          <p:nvPr/>
        </p:nvSpPr>
        <p:spPr bwMode="auto">
          <a:xfrm>
            <a:off x="4806950" y="1262063"/>
            <a:ext cx="1014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chemeClr val="tx1"/>
                </a:solidFill>
              </a:rPr>
              <a:t>Germany</a:t>
            </a:r>
          </a:p>
        </p:txBody>
      </p:sp>
      <p:sp>
        <p:nvSpPr>
          <p:cNvPr id="7188" name="Textfeld 26"/>
          <p:cNvSpPr txBox="1">
            <a:spLocks noChangeArrowheads="1"/>
          </p:cNvSpPr>
          <p:nvPr/>
        </p:nvSpPr>
        <p:spPr bwMode="auto">
          <a:xfrm>
            <a:off x="7127875" y="2438400"/>
            <a:ext cx="2016125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Area: 41’285 km</a:t>
            </a:r>
            <a:r>
              <a:rPr lang="en-US" sz="1400" baseline="30000">
                <a:solidFill>
                  <a:schemeClr val="tx1"/>
                </a:solidFill>
              </a:rPr>
              <a:t>2</a:t>
            </a:r>
            <a:r>
              <a:rPr lang="en-US" sz="1400">
                <a:solidFill>
                  <a:schemeClr val="tx1"/>
                </a:solidFill>
              </a:rPr>
              <a:t>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but only 2’800 km</a:t>
            </a:r>
            <a:r>
              <a:rPr lang="en-US" sz="1400" baseline="30000">
                <a:solidFill>
                  <a:schemeClr val="tx1"/>
                </a:solidFill>
              </a:rPr>
              <a:t>2</a:t>
            </a:r>
            <a:r>
              <a:rPr lang="en-US" sz="1400">
                <a:solidFill>
                  <a:schemeClr val="tx1"/>
                </a:solidFill>
              </a:rPr>
              <a:t> habitable</a:t>
            </a:r>
          </a:p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Foundation: 1291</a:t>
            </a:r>
          </a:p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Population: 7’740’000</a:t>
            </a:r>
          </a:p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Languages: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German, 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French,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Italian,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Rhaeto-Romanic</a:t>
            </a:r>
          </a:p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Currency: Swiss Francs (CHF)</a:t>
            </a:r>
          </a:p>
          <a:p>
            <a:pPr marL="92075" indent="-92075">
              <a:spcBef>
                <a:spcPts val="600"/>
              </a:spcBef>
              <a:buClr>
                <a:srgbClr val="2A6AB3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Climate: continental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Winter: cold</a:t>
            </a:r>
          </a:p>
          <a:p>
            <a:pPr marL="266700" lvl="1" indent="-174625">
              <a:spcBef>
                <a:spcPts val="300"/>
              </a:spcBef>
              <a:buClr>
                <a:srgbClr val="2A6AB3"/>
              </a:buClr>
              <a:buSzPct val="110000"/>
              <a:buFont typeface="Symbol" pitchFamily="18" charset="2"/>
              <a:buChar char="-"/>
            </a:pPr>
            <a:r>
              <a:rPr lang="en-US" sz="1400">
                <a:solidFill>
                  <a:schemeClr val="tx1"/>
                </a:solidFill>
              </a:rPr>
              <a:t>Summer: hot and sunny</a:t>
            </a:r>
          </a:p>
        </p:txBody>
      </p:sp>
      <p:pic>
        <p:nvPicPr>
          <p:cNvPr id="7189" name="Grafik 0" descr="Flagge Schwe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3" y="1079500"/>
            <a:ext cx="1360487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Ellipse 25"/>
          <p:cNvSpPr>
            <a:spLocks noChangeArrowheads="1"/>
          </p:cNvSpPr>
          <p:nvPr/>
        </p:nvSpPr>
        <p:spPr bwMode="auto">
          <a:xfrm>
            <a:off x="5848350" y="3606800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91" name="Textfeld 28"/>
          <p:cNvSpPr txBox="1">
            <a:spLocks noChangeArrowheads="1"/>
          </p:cNvSpPr>
          <p:nvPr/>
        </p:nvSpPr>
        <p:spPr bwMode="auto">
          <a:xfrm>
            <a:off x="5549900" y="3360738"/>
            <a:ext cx="665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Davos</a:t>
            </a:r>
          </a:p>
        </p:txBody>
      </p:sp>
      <p:sp>
        <p:nvSpPr>
          <p:cNvPr id="7192" name="Ellipse 29"/>
          <p:cNvSpPr>
            <a:spLocks noChangeArrowheads="1"/>
          </p:cNvSpPr>
          <p:nvPr/>
        </p:nvSpPr>
        <p:spPr bwMode="auto">
          <a:xfrm>
            <a:off x="5854700" y="4229100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93" name="Textfeld 30"/>
          <p:cNvSpPr txBox="1">
            <a:spLocks noChangeArrowheads="1"/>
          </p:cNvSpPr>
          <p:nvPr/>
        </p:nvSpPr>
        <p:spPr bwMode="auto">
          <a:xfrm>
            <a:off x="5300663" y="3983038"/>
            <a:ext cx="1030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St. Moritz</a:t>
            </a:r>
          </a:p>
        </p:txBody>
      </p:sp>
      <p:sp>
        <p:nvSpPr>
          <p:cNvPr id="7194" name="Ellipse 31"/>
          <p:cNvSpPr>
            <a:spLocks noChangeArrowheads="1"/>
          </p:cNvSpPr>
          <p:nvPr/>
        </p:nvSpPr>
        <p:spPr bwMode="auto">
          <a:xfrm>
            <a:off x="2819400" y="2127250"/>
            <a:ext cx="107950" cy="107950"/>
          </a:xfrm>
          <a:prstGeom prst="ellipse">
            <a:avLst/>
          </a:prstGeom>
          <a:solidFill>
            <a:srgbClr val="0000FF"/>
          </a:solidFill>
          <a:ln w="12700" algn="ctr">
            <a:solidFill>
              <a:srgbClr val="FFFF00"/>
            </a:solidFill>
            <a:round/>
            <a:headEnd/>
            <a:tailEnd/>
          </a:ln>
        </p:spPr>
        <p:txBody>
          <a:bodyPr lIns="0" tIns="36000" rIns="0" bIns="3600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endParaRPr lang="en-US"/>
          </a:p>
        </p:txBody>
      </p:sp>
      <p:sp>
        <p:nvSpPr>
          <p:cNvPr id="7195" name="Textfeld 32"/>
          <p:cNvSpPr txBox="1">
            <a:spLocks noChangeArrowheads="1"/>
          </p:cNvSpPr>
          <p:nvPr/>
        </p:nvSpPr>
        <p:spPr bwMode="auto">
          <a:xfrm>
            <a:off x="2259013" y="1989138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</a:rPr>
              <a:t>Basel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Switzerland has … beautiful high mountains …</a:t>
            </a:r>
          </a:p>
        </p:txBody>
      </p:sp>
      <p:sp>
        <p:nvSpPr>
          <p:cNvPr id="8195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FCDDBB3-805D-4D8C-8DEC-F5E07D0EBBD1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819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68DDB64-54F7-4DFD-B58F-62B63B686AF7}" type="slidenum">
              <a:rPr lang="en-US">
                <a:latin typeface="Arial" pitchFamily="34" charset="0"/>
                <a:cs typeface="ＭＳ Ｐゴシック"/>
              </a:rPr>
              <a:pPr/>
              <a:t>4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8197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pic>
        <p:nvPicPr>
          <p:cNvPr id="8198" name="Grafik 12" descr="Jungfraubahn.jpg"/>
          <p:cNvPicPr>
            <a:picLocks noChangeAspect="1"/>
          </p:cNvPicPr>
          <p:nvPr/>
        </p:nvPicPr>
        <p:blipFill>
          <a:blip r:embed="rId3" cstate="print"/>
          <a:srcRect l="5579"/>
          <a:stretch>
            <a:fillRect/>
          </a:stretch>
        </p:blipFill>
        <p:spPr bwMode="auto">
          <a:xfrm>
            <a:off x="3132138" y="1260475"/>
            <a:ext cx="57658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nhaltsplatzhalter 4" descr="Matterhorn_Riffelse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260475"/>
            <a:ext cx="28511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feld 14"/>
          <p:cNvSpPr txBox="1">
            <a:spLocks noChangeArrowheads="1"/>
          </p:cNvSpPr>
          <p:nvPr/>
        </p:nvSpPr>
        <p:spPr bwMode="auto">
          <a:xfrm>
            <a:off x="260350" y="5568950"/>
            <a:ext cx="2841625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/>
              <a:t>Matterhorn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Near Zermatt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4’478 m above sea level</a:t>
            </a:r>
          </a:p>
        </p:txBody>
      </p:sp>
      <p:sp>
        <p:nvSpPr>
          <p:cNvPr id="8201" name="Textfeld 15"/>
          <p:cNvSpPr txBox="1">
            <a:spLocks noChangeArrowheads="1"/>
          </p:cNvSpPr>
          <p:nvPr/>
        </p:nvSpPr>
        <p:spPr bwMode="auto">
          <a:xfrm>
            <a:off x="3141663" y="5568950"/>
            <a:ext cx="57515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b="1"/>
              <a:t>Jungfraujoch – Top of Europe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Europe's highest-altitude railway station at 3’454 m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de-CH"/>
              <a:t>Eiger (3‘970 m), Mönch (4‘107 m), Jungfrau (4‘158 m)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Switzerland has … impressive towns …</a:t>
            </a:r>
          </a:p>
        </p:txBody>
      </p:sp>
      <p:sp>
        <p:nvSpPr>
          <p:cNvPr id="9219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684FFDE-0678-4449-AA46-347BC0F9C54A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922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EAB48C6-0C7F-4747-8098-2DCF50CEAFF4}" type="slidenum">
              <a:rPr lang="en-US">
                <a:latin typeface="Arial" pitchFamily="34" charset="0"/>
                <a:cs typeface="ＭＳ Ｐゴシック"/>
              </a:rPr>
              <a:pPr/>
              <a:t>5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sp>
        <p:nvSpPr>
          <p:cNvPr id="9222" name="Textfeld 14"/>
          <p:cNvSpPr txBox="1">
            <a:spLocks noChangeArrowheads="1"/>
          </p:cNvSpPr>
          <p:nvPr/>
        </p:nvSpPr>
        <p:spPr bwMode="auto">
          <a:xfrm>
            <a:off x="3881438" y="1203325"/>
            <a:ext cx="28400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sz="2000" b="1"/>
              <a:t>Berne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Capital of Switzerland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130’000 inhabitants</a:t>
            </a:r>
          </a:p>
        </p:txBody>
      </p:sp>
      <p:sp>
        <p:nvSpPr>
          <p:cNvPr id="9223" name="Textfeld 15"/>
          <p:cNvSpPr txBox="1">
            <a:spLocks noChangeArrowheads="1"/>
          </p:cNvSpPr>
          <p:nvPr/>
        </p:nvSpPr>
        <p:spPr bwMode="auto">
          <a:xfrm>
            <a:off x="146050" y="6275388"/>
            <a:ext cx="8624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sz="2000" b="1"/>
              <a:t>Lucerne</a:t>
            </a:r>
            <a:r>
              <a:rPr lang="en-US" b="1"/>
              <a:t> / </a:t>
            </a:r>
            <a:r>
              <a:rPr lang="en-US"/>
              <a:t>Located at Lake Lucerne / 60‘000 inhabitants</a:t>
            </a:r>
          </a:p>
        </p:txBody>
      </p:sp>
      <p:pic>
        <p:nvPicPr>
          <p:cNvPr id="9224" name="Inhaltsplatzhalter 4" descr="altstadt1_10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258888"/>
            <a:ext cx="3598862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luze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4211638"/>
            <a:ext cx="863917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4" descr="http://www.g26.ch/abb_bern_bundesplatz_05.jpg"/>
          <p:cNvPicPr>
            <a:picLocks noChangeAspect="1" noChangeArrowheads="1"/>
          </p:cNvPicPr>
          <p:nvPr/>
        </p:nvPicPr>
        <p:blipFill>
          <a:blip r:embed="rId5" cstate="print"/>
          <a:srcRect l="36288" r="15607" b="12592"/>
          <a:stretch>
            <a:fillRect/>
          </a:stretch>
        </p:blipFill>
        <p:spPr bwMode="auto">
          <a:xfrm>
            <a:off x="6732588" y="1260475"/>
            <a:ext cx="21971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6" descr="Das Foto Bern bei Nacht wurde in Schweiz, Bern aufgenomm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2160588"/>
            <a:ext cx="27114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" descr="Wappen von Luzern">
            <a:hlinkClick r:id="rId7" tooltip="Wappen von Luzern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9763" y="4279900"/>
            <a:ext cx="5667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4" descr="Wappen von Bern">
            <a:hlinkClick r:id="rId9" tooltip="Wappen von Bern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5838" y="1260475"/>
            <a:ext cx="5667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Switzerland has … impressive towns …</a:t>
            </a:r>
          </a:p>
        </p:txBody>
      </p:sp>
      <p:sp>
        <p:nvSpPr>
          <p:cNvPr id="10243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B3DD4EC-6678-4658-A97E-2314F93908A9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0244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2A8EF6-17F5-455D-812B-54FE364095DA}" type="slidenum">
              <a:rPr lang="en-US">
                <a:latin typeface="Arial" pitchFamily="34" charset="0"/>
                <a:cs typeface="ＭＳ Ｐゴシック"/>
              </a:rPr>
              <a:pPr/>
              <a:t>6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0245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sp>
        <p:nvSpPr>
          <p:cNvPr id="10246" name="Textfeld 10"/>
          <p:cNvSpPr txBox="1">
            <a:spLocks noChangeArrowheads="1"/>
          </p:cNvSpPr>
          <p:nvPr/>
        </p:nvSpPr>
        <p:spPr bwMode="auto">
          <a:xfrm>
            <a:off x="3751263" y="1209675"/>
            <a:ext cx="36941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 sz="2000" b="1"/>
              <a:t>Zurich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Largest city of Switzerland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Economic centre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de-CH"/>
              <a:t>390‘000 </a:t>
            </a:r>
            <a:r>
              <a:rPr lang="en-US"/>
              <a:t>inhabitants</a:t>
            </a:r>
          </a:p>
        </p:txBody>
      </p:sp>
      <p:pic>
        <p:nvPicPr>
          <p:cNvPr id="10247" name="Inhaltsplatzhalter 7" descr="zuerich_pano_dpa_6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260475"/>
            <a:ext cx="33591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Grafik 17" descr="2319184842_f71855e04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2701925"/>
            <a:ext cx="4119563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Grafik 18" descr="52500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8550" y="1268413"/>
            <a:ext cx="1452563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Grafik 19" descr="nachtblick-auf-limmat.jpg"/>
          <p:cNvPicPr>
            <a:picLocks noChangeAspect="1"/>
          </p:cNvPicPr>
          <p:nvPr/>
        </p:nvPicPr>
        <p:blipFill>
          <a:blip r:embed="rId6" cstate="print"/>
          <a:srcRect l="882"/>
          <a:stretch>
            <a:fillRect/>
          </a:stretch>
        </p:blipFill>
        <p:spPr bwMode="auto">
          <a:xfrm>
            <a:off x="250825" y="3887788"/>
            <a:ext cx="33639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Grafik 2" descr="Wappen Zürich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1600" y="1260475"/>
            <a:ext cx="5699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nhaltsplatzhalter 10" descr="zuerich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rcRect t="7761" b="61769"/>
          <a:stretch>
            <a:fillRect/>
          </a:stretch>
        </p:blipFill>
        <p:spPr>
          <a:xfrm>
            <a:off x="4356100" y="1576388"/>
            <a:ext cx="4427538" cy="2028825"/>
          </a:xfrm>
        </p:spPr>
      </p:pic>
      <p:sp>
        <p:nvSpPr>
          <p:cNvPr id="11267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24888ED-0064-45B4-9E3E-D2CC98D6BD63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126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19DEFB-D0A7-4BDA-8D1F-E097B03744CB}" type="slidenum">
              <a:rPr lang="en-US">
                <a:latin typeface="Arial" pitchFamily="34" charset="0"/>
                <a:cs typeface="ＭＳ Ｐゴシック"/>
              </a:rPr>
              <a:pPr/>
              <a:t>7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1269" name="Fußzeilenplatzhalt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pic>
        <p:nvPicPr>
          <p:cNvPr id="11270" name="Inhaltsplatzhalter 9" descr="zuerich5-frauenmuenster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>
          <a:xfrm>
            <a:off x="360363" y="1573213"/>
            <a:ext cx="3833812" cy="4870450"/>
          </a:xfrm>
        </p:spPr>
      </p:pic>
      <p:pic>
        <p:nvPicPr>
          <p:cNvPr id="11271" name="Grafik 11" descr="zuerich1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356100" y="3717925"/>
            <a:ext cx="442753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itel 1"/>
          <p:cNvSpPr>
            <a:spLocks noGrp="1"/>
          </p:cNvSpPr>
          <p:nvPr>
            <p:ph type="title"/>
          </p:nvPr>
        </p:nvSpPr>
        <p:spPr>
          <a:xfrm>
            <a:off x="360363" y="720725"/>
            <a:ext cx="8564562" cy="766763"/>
          </a:xfrm>
        </p:spPr>
        <p:txBody>
          <a:bodyPr/>
          <a:lstStyle/>
          <a:p>
            <a:pPr eaLnBrk="1" hangingPunct="1"/>
            <a:r>
              <a:rPr lang="en-US" smtClean="0"/>
              <a:t>Zurich and the </a:t>
            </a:r>
            <a:br>
              <a:rPr lang="en-US" smtClean="0"/>
            </a:br>
            <a:r>
              <a:rPr lang="en-US" smtClean="0"/>
              <a:t>ETH Zurich – Swiss Federal Institute of Technology Zurich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0" descr="luftaufnahme3.jpg"/>
          <p:cNvPicPr>
            <a:picLocks noChangeAspect="1"/>
          </p:cNvPicPr>
          <p:nvPr/>
        </p:nvPicPr>
        <p:blipFill>
          <a:blip r:embed="rId3" cstate="print"/>
          <a:srcRect l="22900" t="39897" r="3206" b="3516"/>
          <a:stretch>
            <a:fillRect/>
          </a:stretch>
        </p:blipFill>
        <p:spPr bwMode="auto">
          <a:xfrm>
            <a:off x="6011863" y="1260475"/>
            <a:ext cx="28797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el 7"/>
          <p:cNvSpPr>
            <a:spLocks noGrp="1"/>
          </p:cNvSpPr>
          <p:nvPr>
            <p:ph type="title"/>
          </p:nvPr>
        </p:nvSpPr>
        <p:spPr>
          <a:xfrm>
            <a:off x="360363" y="720725"/>
            <a:ext cx="8624887" cy="766763"/>
          </a:xfrm>
        </p:spPr>
        <p:txBody>
          <a:bodyPr/>
          <a:lstStyle/>
          <a:p>
            <a:pPr eaLnBrk="1" hangingPunct="1"/>
            <a:r>
              <a:rPr lang="en-US" smtClean="0"/>
              <a:t>ETH Zurich – Swiss Federal Institute of Technology Zurich</a:t>
            </a:r>
          </a:p>
        </p:txBody>
      </p:sp>
      <p:sp>
        <p:nvSpPr>
          <p:cNvPr id="12292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538F2B8-FAB8-499C-9CCE-47E501FBFDF4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2293" name="Foliennummernplatzhalt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400DFD-7A38-4FAA-B5B0-067168A1B7D5}" type="slidenum">
              <a:rPr lang="en-US">
                <a:latin typeface="Arial" pitchFamily="34" charset="0"/>
                <a:cs typeface="ＭＳ Ｐゴシック"/>
              </a:rPr>
              <a:pPr/>
              <a:t>8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2294" name="Fußzeilenplatzhalter 6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pic>
        <p:nvPicPr>
          <p:cNvPr id="12295" name="Grafik 13" descr="fassade_polyterrasse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679950"/>
            <a:ext cx="270033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Grafik 12" descr="Seite-Raemistrasse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160588"/>
            <a:ext cx="4643438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Grafik 15" descr="luftaufnahme2.jpg"/>
          <p:cNvPicPr>
            <a:picLocks noChangeAspect="1"/>
          </p:cNvPicPr>
          <p:nvPr/>
        </p:nvPicPr>
        <p:blipFill>
          <a:blip r:embed="rId6" cstate="print"/>
          <a:srcRect l="22462" t="28764"/>
          <a:stretch>
            <a:fillRect/>
          </a:stretch>
        </p:blipFill>
        <p:spPr bwMode="auto">
          <a:xfrm>
            <a:off x="252413" y="1260475"/>
            <a:ext cx="25193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feld 18"/>
          <p:cNvSpPr txBox="1">
            <a:spLocks noChangeArrowheads="1"/>
          </p:cNvSpPr>
          <p:nvPr/>
        </p:nvSpPr>
        <p:spPr bwMode="auto">
          <a:xfrm>
            <a:off x="3141663" y="5424488"/>
            <a:ext cx="5715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Historic main building of ETH Zurich in the centre of Zurich</a:t>
            </a:r>
          </a:p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Built by Gottfried Semper 1858–1864</a:t>
            </a:r>
          </a:p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Reconstructed by Gustav Gull 1915–1925 (cupola)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7" descr="hil.jpg"/>
          <p:cNvPicPr>
            <a:picLocks noChangeAspect="1"/>
          </p:cNvPicPr>
          <p:nvPr/>
        </p:nvPicPr>
        <p:blipFill>
          <a:blip r:embed="rId3" cstate="print"/>
          <a:srcRect t="28346"/>
          <a:stretch>
            <a:fillRect/>
          </a:stretch>
        </p:blipFill>
        <p:spPr bwMode="auto">
          <a:xfrm>
            <a:off x="255588" y="1260475"/>
            <a:ext cx="27003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ETH Zurich – Science City at the Hönggerberg</a:t>
            </a:r>
          </a:p>
        </p:txBody>
      </p:sp>
      <p:sp>
        <p:nvSpPr>
          <p:cNvPr id="13316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6754063-20F3-4B8C-A987-B349CF577653}" type="datetime2">
              <a:rPr lang="en-US">
                <a:latin typeface="Arial" pitchFamily="34" charset="0"/>
                <a:cs typeface="ＭＳ Ｐゴシック"/>
              </a:rPr>
              <a:pPr/>
              <a:t>Monday, November 23, 2009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3317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DB9C1F-A838-48E0-BFE7-C9A004D65CFF}" type="slidenum">
              <a:rPr lang="en-US">
                <a:latin typeface="Arial" pitchFamily="34" charset="0"/>
                <a:cs typeface="ＭＳ Ｐゴシック"/>
              </a:rPr>
              <a:pPr/>
              <a:t>9</a:t>
            </a:fld>
            <a:endParaRPr lang="en-US">
              <a:latin typeface="Arial" pitchFamily="34" charset="0"/>
              <a:cs typeface="ＭＳ Ｐゴシック"/>
            </a:endParaRPr>
          </a:p>
        </p:txBody>
      </p:sp>
      <p:sp>
        <p:nvSpPr>
          <p:cNvPr id="13318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ＭＳ Ｐゴシック"/>
              </a:rPr>
              <a:t>Prof. Dr.-Ing. Gerhard Girmscheid  /  Institute for Construction Engineering and Management</a:t>
            </a:r>
          </a:p>
        </p:txBody>
      </p:sp>
      <p:pic>
        <p:nvPicPr>
          <p:cNvPr id="13319" name="Grafik 5" descr="luftbild-totale.jpg"/>
          <p:cNvPicPr>
            <a:picLocks noChangeAspect="1"/>
          </p:cNvPicPr>
          <p:nvPr/>
        </p:nvPicPr>
        <p:blipFill>
          <a:blip r:embed="rId4" cstate="print"/>
          <a:srcRect l="9804" t="39931" r="7721" b="15182"/>
          <a:stretch>
            <a:fillRect/>
          </a:stretch>
        </p:blipFill>
        <p:spPr bwMode="auto">
          <a:xfrm>
            <a:off x="1116013" y="2425700"/>
            <a:ext cx="66198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Grafik 8" descr="hpi.jpg"/>
          <p:cNvPicPr>
            <a:picLocks noChangeAspect="1"/>
          </p:cNvPicPr>
          <p:nvPr/>
        </p:nvPicPr>
        <p:blipFill>
          <a:blip r:embed="rId5" cstate="print"/>
          <a:srcRect t="16563"/>
          <a:stretch>
            <a:fillRect/>
          </a:stretch>
        </p:blipFill>
        <p:spPr bwMode="auto">
          <a:xfrm>
            <a:off x="6191250" y="4859338"/>
            <a:ext cx="270033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Grafik 6" descr="hci.jpg"/>
          <p:cNvPicPr>
            <a:picLocks noChangeAspect="1"/>
          </p:cNvPicPr>
          <p:nvPr/>
        </p:nvPicPr>
        <p:blipFill>
          <a:blip r:embed="rId6" cstate="print"/>
          <a:srcRect t="19171"/>
          <a:stretch>
            <a:fillRect/>
          </a:stretch>
        </p:blipFill>
        <p:spPr bwMode="auto">
          <a:xfrm>
            <a:off x="252413" y="4852988"/>
            <a:ext cx="270033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feld 10"/>
          <p:cNvSpPr txBox="1">
            <a:spLocks noChangeArrowheads="1"/>
          </p:cNvSpPr>
          <p:nvPr/>
        </p:nvSpPr>
        <p:spPr bwMode="auto">
          <a:xfrm>
            <a:off x="3141663" y="1209675"/>
            <a:ext cx="5715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New location on a hill between two districts of Zurich</a:t>
            </a:r>
          </a:p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First buildings built in the 1960s</a:t>
            </a:r>
          </a:p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</a:pPr>
            <a:r>
              <a:rPr lang="en-US"/>
              <a:t>Further expansion to a campus with student apartments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CC ETH Zürich">
  <a:themeElements>
    <a:clrScheme name="E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35B"/>
      </a:accent1>
      <a:accent2>
        <a:srgbClr val="005091"/>
      </a:accent2>
      <a:accent3>
        <a:srgbClr val="7FA7C8"/>
      </a:accent3>
      <a:accent4>
        <a:srgbClr val="BFD3E3"/>
      </a:accent4>
      <a:accent5>
        <a:srgbClr val="F5A858"/>
      </a:accent5>
      <a:accent6>
        <a:srgbClr val="7A4A60"/>
      </a:accent6>
      <a:hlink>
        <a:srgbClr val="52ADE7"/>
      </a:hlink>
      <a:folHlink>
        <a:srgbClr val="C7E4F7"/>
      </a:folHlink>
    </a:clrScheme>
    <a:fontScheme name="1_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748</Words>
  <Application>Microsoft Office PowerPoint</Application>
  <PresentationFormat>Bildschirmpräsentation (4:3)</PresentationFormat>
  <Paragraphs>164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ＭＳ Ｐゴシック</vt:lpstr>
      <vt:lpstr>Wingdings</vt:lpstr>
      <vt:lpstr>Times New Roman</vt:lpstr>
      <vt:lpstr>Nimbus Roman No9 L</vt:lpstr>
      <vt:lpstr>Arial Black</vt:lpstr>
      <vt:lpstr>Symbol</vt:lpstr>
      <vt:lpstr>Master CC ETH Zürich</vt:lpstr>
      <vt:lpstr>ETH Zurich will host ISEC-06 in 2011</vt:lpstr>
      <vt:lpstr>Switzerland and the World</vt:lpstr>
      <vt:lpstr>Switzerland</vt:lpstr>
      <vt:lpstr>Switzerland has … beautiful high mountains …</vt:lpstr>
      <vt:lpstr>Switzerland has … impressive towns …</vt:lpstr>
      <vt:lpstr>Switzerland has … impressive towns …</vt:lpstr>
      <vt:lpstr>Zurich and the  ETH Zurich – Swiss Federal Institute of Technology Zurich</vt:lpstr>
      <vt:lpstr>ETH Zurich – Swiss Federal Institute of Technology Zurich</vt:lpstr>
      <vt:lpstr>ETH Zurich – Science City at the Hönggerberg</vt:lpstr>
      <vt:lpstr>History and Focus of ETH Zurich</vt:lpstr>
      <vt:lpstr>Facts of ETH Zurich</vt:lpstr>
      <vt:lpstr>   hope to See you all again in Zurich, Switzerland in 2011 for ISEC-06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Renato</dc:creator>
  <cp:lastModifiedBy>ottis</cp:lastModifiedBy>
  <cp:revision>666</cp:revision>
  <cp:lastPrinted>2008-03-19T15:04:09Z</cp:lastPrinted>
  <dcterms:modified xsi:type="dcterms:W3CDTF">2009-11-23T10:37:57Z</dcterms:modified>
</cp:coreProperties>
</file>